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4" r:id="rId4"/>
    <p:sldId id="281" r:id="rId5"/>
    <p:sldId id="282" r:id="rId6"/>
    <p:sldId id="260" r:id="rId7"/>
    <p:sldId id="258" r:id="rId8"/>
    <p:sldId id="259" r:id="rId9"/>
    <p:sldId id="261" r:id="rId10"/>
    <p:sldId id="283" r:id="rId11"/>
    <p:sldId id="266" r:id="rId12"/>
    <p:sldId id="268" r:id="rId13"/>
    <p:sldId id="267" r:id="rId14"/>
    <p:sldId id="269" r:id="rId15"/>
    <p:sldId id="263" r:id="rId16"/>
    <p:sldId id="264" r:id="rId17"/>
    <p:sldId id="265" r:id="rId18"/>
    <p:sldId id="270" r:id="rId19"/>
    <p:sldId id="271" r:id="rId20"/>
    <p:sldId id="273" r:id="rId21"/>
    <p:sldId id="274" r:id="rId22"/>
    <p:sldId id="275" r:id="rId23"/>
    <p:sldId id="278" r:id="rId24"/>
    <p:sldId id="276" r:id="rId25"/>
    <p:sldId id="277" r:id="rId26"/>
    <p:sldId id="279" r:id="rId27"/>
    <p:sldId id="272" r:id="rId28"/>
    <p:sldId id="280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86682" autoAdjust="0"/>
  </p:normalViewPr>
  <p:slideViewPr>
    <p:cSldViewPr>
      <p:cViewPr varScale="1">
        <p:scale>
          <a:sx n="98" d="100"/>
          <a:sy n="98" d="100"/>
        </p:scale>
        <p:origin x="18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3/14/2018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3/14/2018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tr-TR" dirty="0"/>
              <a:t>BLM206 Mikroişlemci Sistemleri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M.Aydin</a:t>
            </a:r>
            <a:r>
              <a:rPr lang="tr-TR" dirty="0"/>
              <a:t> - </a:t>
            </a:r>
            <a:r>
              <a:rPr lang="en-US" dirty="0"/>
              <a:t>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388" y="18288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ARM Instruction Set Architecture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4959" y="54864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" y="1752601"/>
            <a:ext cx="8993535" cy="38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 Supported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88084229"/>
              </p:ext>
            </p:extLst>
          </p:nvPr>
        </p:nvGraphicFramePr>
        <p:xfrm>
          <a:off x="228600" y="14478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	mnemonic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905000"/>
            <a:ext cx="8229600" cy="42519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Label is a reference to the memory address of this instruction. </a:t>
            </a:r>
          </a:p>
          <a:p>
            <a:r>
              <a:rPr lang="en-US" sz="2000" dirty="0"/>
              <a:t>Mnemonic represents the operation to be performed.</a:t>
            </a:r>
          </a:p>
          <a:p>
            <a:r>
              <a:rPr lang="en-US" sz="2000" dirty="0"/>
              <a:t>The number of operands varies, depending on each specific instruction. Some instructions have no operands at all. </a:t>
            </a:r>
          </a:p>
          <a:p>
            <a:pPr lvl="1"/>
            <a:r>
              <a:rPr lang="en-US" sz="1800" dirty="0"/>
              <a:t>Typically, </a:t>
            </a:r>
            <a:r>
              <a:rPr lang="en-US" sz="1800" dirty="0" err="1"/>
              <a:t>operand1</a:t>
            </a:r>
            <a:r>
              <a:rPr lang="en-US" sz="1800" dirty="0"/>
              <a:t> is the destination register, and </a:t>
            </a:r>
            <a:r>
              <a:rPr lang="en-US" sz="1800" dirty="0" err="1"/>
              <a:t>operand2</a:t>
            </a:r>
            <a:r>
              <a:rPr lang="en-US" sz="1800" dirty="0"/>
              <a:t> and </a:t>
            </a:r>
            <a:r>
              <a:rPr lang="en-US" sz="1800" dirty="0" err="1"/>
              <a:t>operand3</a:t>
            </a:r>
            <a:r>
              <a:rPr lang="en-US" sz="1800" dirty="0"/>
              <a:t> are source operands. </a:t>
            </a:r>
          </a:p>
          <a:p>
            <a:pPr lvl="1"/>
            <a:r>
              <a:rPr lang="en-US" sz="1800" dirty="0" err="1"/>
              <a:t>operand2</a:t>
            </a:r>
            <a:r>
              <a:rPr lang="en-US" sz="1800" dirty="0"/>
              <a:t> is usually a register. </a:t>
            </a:r>
          </a:p>
          <a:p>
            <a:pPr lvl="1"/>
            <a:r>
              <a:rPr lang="en-US" sz="1800" dirty="0" err="1"/>
              <a:t>operand3</a:t>
            </a:r>
            <a:r>
              <a:rPr lang="en-US" sz="1800" dirty="0"/>
              <a:t> may be a register, an immediate number, a register shifted to a constant amount of bits, or a register plus an offset (used for memory access). </a:t>
            </a:r>
          </a:p>
          <a:p>
            <a:r>
              <a:rPr lang="en-US" sz="2000" dirty="0"/>
              <a:t>Everything after the semicolon “;” is a comment, which is an annotation explicitly declaring programmers’ intentions or assumptions.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058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06482698"/>
              </p:ext>
            </p:extLst>
          </p:nvPr>
        </p:nvGraphicFramePr>
        <p:xfrm>
          <a:off x="152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5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>
              <a:buNone/>
            </a:pPr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4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5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7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29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219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3667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28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3761947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4590194" y="3340813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5334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43800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4267200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67400" y="4267200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62982" y="4267200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867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7469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72740019"/>
              </p:ext>
            </p:extLst>
          </p:nvPr>
        </p:nvGraphicFramePr>
        <p:xfrm>
          <a:off x="152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	mnemonic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533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4" y="1275583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1" y="12954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3" y="1344206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48030659"/>
              </p:ext>
            </p:extLst>
          </p:nvPr>
        </p:nvGraphicFramePr>
        <p:xfrm>
          <a:off x="1219200" y="22098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Make a new block of data or code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an entry point where the program execution starts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 data or code to a particular memory boundary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bytes (8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half-words (16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words (32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zeroed block of memory with a particular size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block of memory and fill with a given value.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numeric constant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register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 symbol and make it referable by other source files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Provide a symbol defined outside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 a separate source file within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the start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Designate the end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Directives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instruction.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459257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292608" y="3924300"/>
            <a:ext cx="8839200" cy="2317750"/>
          </a:xfrm>
        </p:spPr>
        <p:txBody>
          <a:bodyPr>
            <a:noAutofit/>
          </a:bodyPr>
          <a:lstStyle/>
          <a:p>
            <a:r>
              <a:rPr lang="en-US" sz="1800" dirty="0"/>
              <a:t>The AREA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(READONLY) and a data area may be read from and written to (READWRITE).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6" y="1690688"/>
            <a:ext cx="8718297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74986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ENTRY directive marks </a:t>
            </a:r>
            <a:r>
              <a:rPr lang="en-US" sz="1800" b="1" dirty="0">
                <a:solidFill>
                  <a:srgbClr val="0000FF"/>
                </a:solidFill>
              </a:rPr>
              <a:t>the first instruction to be executed </a:t>
            </a:r>
            <a:r>
              <a:rPr lang="en-US" sz="1800" dirty="0"/>
              <a:t>within an application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ENTRY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02398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END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/>
              <a:t>PROC</a:t>
            </a:r>
            <a:r>
              <a:rPr lang="en-US" dirty="0"/>
              <a:t> and </a:t>
            </a:r>
            <a:r>
              <a:rPr lang="en-US" dirty="0" err="1"/>
              <a:t>ENDP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36350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 err="1"/>
              <a:t>PROC</a:t>
            </a:r>
            <a:r>
              <a:rPr lang="en-US" sz="1800" dirty="0"/>
              <a:t> and </a:t>
            </a:r>
            <a:r>
              <a:rPr lang="en-US" sz="1800" dirty="0" err="1"/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/>
              <a:t>PROC</a:t>
            </a:r>
            <a:r>
              <a:rPr lang="en-US" sz="1800" dirty="0"/>
              <a:t> and </a:t>
            </a:r>
            <a:r>
              <a:rPr lang="en-US" sz="1800" dirty="0" err="1"/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PROC</a:t>
            </a:r>
            <a:r>
              <a:rPr lang="en-US" sz="1800" dirty="0"/>
              <a:t> and </a:t>
            </a:r>
            <a:r>
              <a:rPr lang="en-US" sz="1800" dirty="0" err="1"/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86109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EXPORT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IMPORT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IMPORT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Data Allocation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152545"/>
              </p:ext>
            </p:extLst>
          </p:nvPr>
        </p:nvGraphicFramePr>
        <p:xfrm>
          <a:off x="594360" y="20574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Data Allocation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1208097"/>
            <a:ext cx="8839200" cy="550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World!",0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Allocate a string that is null-terminated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Pi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Pi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/>
              <a:t>EQU</a:t>
            </a:r>
            <a:r>
              <a:rPr lang="en-US" dirty="0"/>
              <a:t> and 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4191000"/>
            <a:ext cx="8229600" cy="19659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EQU</a:t>
            </a:r>
            <a:r>
              <a:rPr lang="en-US" sz="1800" dirty="0"/>
              <a:t> directive associates a symbolic name to a numeric constant. Similar to the use of #define in a C program, the </a:t>
            </a:r>
            <a:r>
              <a:rPr lang="en-US" sz="1800" dirty="0" err="1"/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RN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295400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2057400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INCLUDE or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/>
          </a:bodyPr>
          <a:lstStyle/>
          <a:p>
            <a:r>
              <a:rPr lang="en-US" sz="1800" dirty="0"/>
              <a:t>The INCLUDE or GET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/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295400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</a:p>
          <a:p>
            <a:r>
              <a:rPr lang="en-US" sz="2800" b="1" dirty="0">
                <a:latin typeface="Bookman Old Style (Headings)"/>
              </a:rPr>
              <a:t>Embedded Systems with ARM Cortex-M Microcontrollers in Assembly Language and C</a:t>
            </a:r>
          </a:p>
          <a:p>
            <a:endParaRPr lang="tr-T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3891" y="4770755"/>
            <a:ext cx="6858000" cy="9906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/>
              <a:t>Dr. Yifeng Zhu</a:t>
            </a:r>
            <a:br>
              <a:rPr lang="en-US" sz="2000" smtClean="0"/>
            </a:br>
            <a:r>
              <a:rPr lang="en-US" sz="2000" smtClean="0"/>
              <a:t>Electrical and Computer Engineering</a:t>
            </a:r>
            <a:br>
              <a:rPr lang="en-US" sz="2000" smtClean="0"/>
            </a:br>
            <a:r>
              <a:rPr lang="en-US" sz="2000" smtClean="0"/>
              <a:t>University of Maine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100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Cortex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198" y="1219200"/>
            <a:ext cx="4260459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04801" y="1473864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35" y="3248659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573" y="5017316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199" y="1178977"/>
            <a:ext cx="8534401" cy="18633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3090504"/>
            <a:ext cx="8534401" cy="17479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4876800"/>
            <a:ext cx="8534401" cy="1354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4980416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6648" y="3264565"/>
            <a:ext cx="2133600" cy="1194816"/>
          </a:xfrm>
          <a:prstGeom prst="rect">
            <a:avLst/>
          </a:prstGeom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59" y="164565"/>
            <a:ext cx="1734989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696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2999"/>
            <a:ext cx="8077200" cy="568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0" y="6581001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</p:spTree>
    <p:extLst>
      <p:ext uri="{BB962C8B-B14F-4D97-AF65-F5344CB8AC3E}">
        <p14:creationId xmlns:p14="http://schemas.microsoft.com/office/powerpoint/2010/main" val="97827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65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 Cortex-M3 Organization (STM32L1)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4959" y="54864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" y="1628791"/>
            <a:ext cx="9113360" cy="33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9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1353</Words>
  <Application>Microsoft Office PowerPoint</Application>
  <PresentationFormat>Ekran Gösterisi (4:3)</PresentationFormat>
  <Paragraphs>283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8" baseType="lpstr">
      <vt:lpstr>宋体</vt:lpstr>
      <vt:lpstr>Bookman Old Style</vt:lpstr>
      <vt:lpstr>Bookman Old Style (Headings)</vt:lpstr>
      <vt:lpstr>Calibri</vt:lpstr>
      <vt:lpstr>Consolas</vt:lpstr>
      <vt:lpstr>Gill Sans MT</vt:lpstr>
      <vt:lpstr>Wingdings</vt:lpstr>
      <vt:lpstr>Wingdings 3</vt:lpstr>
      <vt:lpstr>Origin</vt:lpstr>
      <vt:lpstr>BLM206 Mikroişlemci Sistemleri</vt:lpstr>
      <vt:lpstr>History</vt:lpstr>
      <vt:lpstr>ARM Cortex Processors</vt:lpstr>
      <vt:lpstr>Instruction Sets</vt:lpstr>
      <vt:lpstr>Instruction Sets</vt:lpstr>
      <vt:lpstr>From C to Assembly</vt:lpstr>
      <vt:lpstr>Load-Modify-Store</vt:lpstr>
      <vt:lpstr>Load-Modify-Store</vt:lpstr>
      <vt:lpstr>ARM Cortex-M3 Organization (STM32L1)</vt:lpstr>
      <vt:lpstr>ARM Cortex-M4 Organization (STM32L4)</vt:lpstr>
      <vt:lpstr>Assembly Instructions Supported</vt:lpstr>
      <vt:lpstr>ARM Instruction Format</vt:lpstr>
      <vt:lpstr>ARM Instruction Format</vt:lpstr>
      <vt:lpstr>ARM Instruction Format</vt:lpstr>
      <vt:lpstr>First Assembly</vt:lpstr>
      <vt:lpstr>First Assembly</vt:lpstr>
      <vt:lpstr>First Assembly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Data Allocation</vt:lpstr>
      <vt:lpstr>Directive:  Data Allocation</vt:lpstr>
      <vt:lpstr>Directive: EQU and RN</vt:lpstr>
      <vt:lpstr>Directive: ALIGN</vt:lpstr>
      <vt:lpstr>Directive: INCLUDE or GET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Erebor</cp:lastModifiedBy>
  <cp:revision>251</cp:revision>
  <dcterms:created xsi:type="dcterms:W3CDTF">2013-02-03T05:36:57Z</dcterms:created>
  <dcterms:modified xsi:type="dcterms:W3CDTF">2018-03-14T09:44:46Z</dcterms:modified>
</cp:coreProperties>
</file>